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6"/>
  </p:notesMasterIdLst>
  <p:sldIdLst>
    <p:sldId id="256" r:id="rId4"/>
    <p:sldId id="323" r:id="rId5"/>
    <p:sldId id="324" r:id="rId6"/>
    <p:sldId id="326" r:id="rId7"/>
    <p:sldId id="325" r:id="rId8"/>
    <p:sldId id="330" r:id="rId9"/>
    <p:sldId id="331" r:id="rId10"/>
    <p:sldId id="332" r:id="rId11"/>
    <p:sldId id="333" r:id="rId12"/>
    <p:sldId id="334" r:id="rId13"/>
    <p:sldId id="321" r:id="rId14"/>
    <p:sldId id="329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7BD"/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96" autoAdjust="0"/>
  </p:normalViewPr>
  <p:slideViewPr>
    <p:cSldViewPr>
      <p:cViewPr varScale="1">
        <p:scale>
          <a:sx n="88" d="100"/>
          <a:sy n="88" d="100"/>
        </p:scale>
        <p:origin x="68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2023-11-29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434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80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profile_exe/" TargetMode="External"/><Relationship Id="rId2" Type="http://schemas.openxmlformats.org/officeDocument/2006/relationships/hyperlink" Target="https://iwordpower.com/mysql-join-query-examples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79812" y="1995686"/>
            <a:ext cx="3384376" cy="1048242"/>
          </a:xfrm>
        </p:spPr>
        <p:txBody>
          <a:bodyPr/>
          <a:lstStyle/>
          <a:p>
            <a:pPr lvl="0"/>
            <a:r>
              <a:rPr lang="en-US" altLang="ko-KR" sz="2400" dirty="0">
                <a:ea typeface="맑은 고딕" pitchFamily="50" charset="-127"/>
              </a:rPr>
              <a:t>MySQL </a:t>
            </a:r>
            <a:r>
              <a:rPr lang="ko-KR" altLang="en-US" sz="2400" dirty="0">
                <a:ea typeface="맑은 고딕" pitchFamily="50" charset="-127"/>
              </a:rPr>
              <a:t>기초</a:t>
            </a:r>
            <a:r>
              <a:rPr lang="en-US" altLang="ko-KR" sz="2400" dirty="0">
                <a:ea typeface="맑은 고딕" pitchFamily="50" charset="-127"/>
              </a:rPr>
              <a:t> </a:t>
            </a:r>
          </a:p>
          <a:p>
            <a:pPr lvl="0"/>
            <a:r>
              <a:rPr lang="en-US" altLang="ko-KR" sz="3200" dirty="0">
                <a:ea typeface="맑은 고딕" pitchFamily="50" charset="-127"/>
              </a:rPr>
              <a:t>JOIN</a:t>
            </a:r>
            <a:r>
              <a:rPr lang="ko-KR" altLang="en-US" sz="3200" dirty="0">
                <a:ea typeface="맑은 고딕" pitchFamily="50" charset="-127"/>
              </a:rPr>
              <a:t>문</a:t>
            </a:r>
            <a:endParaRPr lang="en-US" altLang="ko-KR" sz="2400" b="1" dirty="0">
              <a:solidFill>
                <a:srgbClr val="57A7BD"/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65FC925-01F3-4C3D-FEC5-4ED238523FC6}"/>
              </a:ext>
            </a:extLst>
          </p:cNvPr>
          <p:cNvSpPr txBox="1">
            <a:spLocks/>
          </p:cNvSpPr>
          <p:nvPr/>
        </p:nvSpPr>
        <p:spPr>
          <a:xfrm>
            <a:off x="8388424" y="4803998"/>
            <a:ext cx="864096" cy="33950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b="1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정재민</a:t>
            </a:r>
            <a:endParaRPr lang="en-US" altLang="ko-KR" sz="1600" dirty="0">
              <a:solidFill>
                <a:schemeClr val="bg1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JOIN</a:t>
            </a:r>
            <a:r>
              <a:rPr lang="ko-KR" altLang="en-US" sz="2800" b="1" dirty="0"/>
              <a:t>문 정리</a:t>
            </a:r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97992" y="1245269"/>
            <a:ext cx="7394487" cy="3347840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내부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JOIN (INNER JOIN) – 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공통되는 부분만 추출</a:t>
            </a: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외부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JOIN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(OUTER JOIN) –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모든 테이블을 병합</a:t>
            </a: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왼쪽 테이블 우선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JOIN (LEFT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오른쪽 테이블 우선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JOIN (RIGHT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상호 조인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(CROSS JOIN)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724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35696" y="1419622"/>
            <a:ext cx="5184576" cy="1440159"/>
          </a:xfrm>
          <a:solidFill>
            <a:schemeClr val="bg1"/>
          </a:solidFill>
        </p:spPr>
        <p:txBody>
          <a:bodyPr/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+mn-lt"/>
                <a:ea typeface="맑은 고딕" pitchFamily="50" charset="-127"/>
              </a:rPr>
              <a:t>JOIN</a:t>
            </a:r>
            <a:r>
              <a:rPr lang="ko-KR" altLang="en-US" sz="4000" b="1" dirty="0">
                <a:solidFill>
                  <a:schemeClr val="accent1"/>
                </a:solidFill>
                <a:latin typeface="+mn-lt"/>
                <a:ea typeface="맑은 고딕" pitchFamily="50" charset="-127"/>
              </a:rPr>
              <a:t>문</a:t>
            </a:r>
            <a:br>
              <a:rPr lang="ko-KR" altLang="en-US" sz="4000" b="1" dirty="0">
                <a:solidFill>
                  <a:schemeClr val="accent1"/>
                </a:solidFill>
                <a:latin typeface="+mn-lt"/>
                <a:ea typeface="맑은 고딕" pitchFamily="50" charset="-127"/>
              </a:rPr>
            </a:br>
            <a:r>
              <a:rPr lang="ko-KR" altLang="en-US" sz="4000" b="1" dirty="0">
                <a:solidFill>
                  <a:schemeClr val="accent1"/>
                </a:solidFill>
                <a:latin typeface="+mn-lt"/>
                <a:ea typeface="맑은 고딕" pitchFamily="50" charset="-127"/>
              </a:rPr>
              <a:t>감사합니다</a:t>
            </a:r>
            <a:r>
              <a:rPr lang="en-US" altLang="ko-KR" sz="4000" b="1" dirty="0">
                <a:solidFill>
                  <a:schemeClr val="accent1"/>
                </a:solidFill>
                <a:latin typeface="+mn-lt"/>
                <a:ea typeface="맑은 고딕" pitchFamily="50" charset="-127"/>
              </a:rPr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교수 홈페이지</a:t>
            </a:r>
            <a:r>
              <a:rPr lang="en-US" altLang="ko-KR" dirty="0"/>
              <a:t>:    http://dscool.kr</a:t>
            </a:r>
          </a:p>
          <a:p>
            <a:pPr lvl="0"/>
            <a:r>
              <a:rPr lang="ko-KR" altLang="en-US" dirty="0"/>
              <a:t>이메일</a:t>
            </a:r>
            <a:r>
              <a:rPr lang="en-US" altLang="ko-KR" dirty="0"/>
              <a:t>:   </a:t>
            </a:r>
            <a:r>
              <a:rPr lang="en-US" altLang="ko-KR" dirty="0" err="1"/>
              <a:t>jaeminjjeong@kookmin.ac.kr</a:t>
            </a:r>
            <a:endParaRPr lang="en-US" altLang="ko-KR" dirty="0"/>
          </a:p>
          <a:p>
            <a:pPr lvl="0"/>
            <a:r>
              <a:rPr lang="ko-KR" altLang="en-US" dirty="0"/>
              <a:t>핸드폰</a:t>
            </a:r>
            <a:r>
              <a:rPr lang="en-US" altLang="ko-KR" dirty="0"/>
              <a:t>: 010-5840-9500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3A175BA-42B4-DCF4-4C62-26C1B94AA035}"/>
              </a:ext>
            </a:extLst>
          </p:cNvPr>
          <p:cNvSpPr txBox="1">
            <a:spLocks/>
          </p:cNvSpPr>
          <p:nvPr/>
        </p:nvSpPr>
        <p:spPr>
          <a:xfrm>
            <a:off x="179512" y="3291830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질의사항은 </a:t>
            </a:r>
            <a:r>
              <a:rPr lang="ko-KR" altLang="en-US" sz="1800" dirty="0" err="1"/>
              <a:t>슬랙으로</a:t>
            </a:r>
            <a:r>
              <a:rPr lang="ko-KR" altLang="en-US" sz="1800" dirty="0"/>
              <a:t> 문의주세요</a:t>
            </a:r>
            <a:r>
              <a:rPr lang="en-US" altLang="ko-KR" sz="1800" dirty="0"/>
              <a:t>!! </a:t>
            </a:r>
          </a:p>
          <a:p>
            <a:r>
              <a:rPr lang="en-US" altLang="ko-KR" sz="1800" dirty="0"/>
              <a:t>(Slack: jaeminjjung@gmail.com)</a:t>
            </a:r>
          </a:p>
        </p:txBody>
      </p:sp>
    </p:spTree>
    <p:extLst>
      <p:ext uri="{BB962C8B-B14F-4D97-AF65-F5344CB8AC3E}">
        <p14:creationId xmlns:p14="http://schemas.microsoft.com/office/powerpoint/2010/main" val="106138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Reference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3648" y="1201810"/>
            <a:ext cx="7582329" cy="3809504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‘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혼자 공부하는 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SQL, </a:t>
            </a:r>
            <a:r>
              <a:rPr lang="ko-KR" altLang="en-US" sz="2800" dirty="0" err="1">
                <a:solidFill>
                  <a:schemeClr val="bg1"/>
                </a:solidFill>
                <a:cs typeface="Arial" pitchFamily="34" charset="0"/>
              </a:rPr>
              <a:t>우재남</a:t>
            </a:r>
            <a:r>
              <a:rPr lang="ko-KR" altLang="en-US" sz="2800" dirty="0">
                <a:solidFill>
                  <a:schemeClr val="bg1"/>
                </a:solidFill>
                <a:cs typeface="Arial" pitchFamily="34" charset="0"/>
              </a:rPr>
              <a:t> 저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cs typeface="Arial" pitchFamily="34" charset="0"/>
              </a:rPr>
              <a:t>한빛미디어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https://iwordpower.com/mysql-join-query-examples/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https://velog.io/@profile_exe/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https://leejinseop.tistory.com/19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864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ko-KR" altLang="en-US" sz="2800" b="1" dirty="0"/>
              <a:t>이번편에서 다룰 내용</a:t>
            </a:r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97992" y="1245269"/>
            <a:ext cx="7394487" cy="3728649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JOIN 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문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두 개의 테이블을 서로 엮어서 정보를 추출하는 명령어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내부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JOIN (INNER JOIN) – 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공통되는 부분만 추출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외부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JOIN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(OUTER JOIN) –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 모든 테이블을 병합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왼쪽 테이블 우선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JOIN (LEFT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오른쪽 테이블 우선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JOIN (RIGHT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상호 조인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(CROSS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FED60E-268E-3BFA-EA8B-56CFE5CE1EA3}"/>
              </a:ext>
            </a:extLst>
          </p:cNvPr>
          <p:cNvSpPr txBox="1"/>
          <p:nvPr/>
        </p:nvSpPr>
        <p:spPr>
          <a:xfrm>
            <a:off x="2285708" y="4641976"/>
            <a:ext cx="6624736" cy="459293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* [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교재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: ‘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혼자 공부하는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SQL, 04-2 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두 테이블을 묶는 조인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(p175)]</a:t>
            </a:r>
          </a:p>
        </p:txBody>
      </p:sp>
    </p:spTree>
    <p:extLst>
      <p:ext uri="{BB962C8B-B14F-4D97-AF65-F5344CB8AC3E}">
        <p14:creationId xmlns:p14="http://schemas.microsoft.com/office/powerpoint/2010/main" val="30652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ko-KR" altLang="en-US" sz="2800" b="1" dirty="0"/>
              <a:t>내부 조인 </a:t>
            </a:r>
            <a:r>
              <a:rPr lang="en-US" altLang="ko-KR" sz="2800" b="1" dirty="0"/>
              <a:t>(INNER JOIN)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78557" y="2610476"/>
            <a:ext cx="3965443" cy="787844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INNER JOIN =</a:t>
            </a:r>
            <a:r>
              <a:rPr lang="ko-KR" altLang="en-US" sz="1600" dirty="0">
                <a:solidFill>
                  <a:schemeClr val="bg1"/>
                </a:solidFill>
                <a:cs typeface="Arial" pitchFamily="34" charset="0"/>
              </a:rPr>
              <a:t> 양쪽 테이블 모두에서 일치하는 레코드를 반환합니다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9888BB-DD74-2434-4FC5-3F4B5FCFB494}"/>
              </a:ext>
            </a:extLst>
          </p:cNvPr>
          <p:cNvGrpSpPr/>
          <p:nvPr/>
        </p:nvGrpSpPr>
        <p:grpSpPr>
          <a:xfrm>
            <a:off x="5868144" y="205129"/>
            <a:ext cx="3022076" cy="2239844"/>
            <a:chOff x="1688094" y="1131590"/>
            <a:chExt cx="3022076" cy="223984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2960B12-8FCF-92C4-DE41-7708CE359E3A}"/>
                </a:ext>
              </a:extLst>
            </p:cNvPr>
            <p:cNvSpPr/>
            <p:nvPr/>
          </p:nvSpPr>
          <p:spPr>
            <a:xfrm>
              <a:off x="1688094" y="1131590"/>
              <a:ext cx="3022076" cy="22398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 descr="SQL INNER JOIN 키워드">
              <a:extLst>
                <a:ext uri="{FF2B5EF4-FFF2-40B4-BE49-F238E27FC236}">
                  <a16:creationId xmlns:a16="http://schemas.microsoft.com/office/drawing/2014/main" id="{1E71214E-43A1-B37B-546E-0E363AB20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288873"/>
              <a:ext cx="2636401" cy="1911390"/>
            </a:xfrm>
            <a:prstGeom prst="rect">
              <a:avLst/>
            </a:prstGeom>
            <a:no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7ECF-F15D-F757-1F7F-DCD8FD138D25}"/>
              </a:ext>
            </a:extLst>
          </p:cNvPr>
          <p:cNvSpPr txBox="1"/>
          <p:nvPr/>
        </p:nvSpPr>
        <p:spPr>
          <a:xfrm>
            <a:off x="5218080" y="3537376"/>
            <a:ext cx="3886396" cy="14773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studentID,Name,Department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FROM table1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INNER JOIN table2 ON table1.studentID = table2.studentID;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31" name="Picture 7" descr="INNER JOIN in SQL - Naukri Learning">
            <a:extLst>
              <a:ext uri="{FF2B5EF4-FFF2-40B4-BE49-F238E27FC236}">
                <a16:creationId xmlns:a16="http://schemas.microsoft.com/office/drawing/2014/main" id="{928FCDFE-37D6-D723-42E1-6EAAB5B0D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77" y="1204395"/>
            <a:ext cx="3704848" cy="38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C2887F-6996-39D0-F1A1-F35B64A0ADF5}"/>
              </a:ext>
            </a:extLst>
          </p:cNvPr>
          <p:cNvSpPr/>
          <p:nvPr/>
        </p:nvSpPr>
        <p:spPr>
          <a:xfrm>
            <a:off x="1621465" y="2216484"/>
            <a:ext cx="1368152" cy="336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094B79-DA57-429F-794B-83DED1EAD9CF}"/>
              </a:ext>
            </a:extLst>
          </p:cNvPr>
          <p:cNvSpPr/>
          <p:nvPr/>
        </p:nvSpPr>
        <p:spPr>
          <a:xfrm>
            <a:off x="2976880" y="1373766"/>
            <a:ext cx="2099175" cy="336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5F0496E-075C-B966-5F3D-4A9073E6B0E3}"/>
              </a:ext>
            </a:extLst>
          </p:cNvPr>
          <p:cNvSpPr/>
          <p:nvPr/>
        </p:nvSpPr>
        <p:spPr>
          <a:xfrm>
            <a:off x="1979712" y="4227934"/>
            <a:ext cx="2238838" cy="10102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214645"/>
            <a:ext cx="7524328" cy="558125"/>
          </a:xfrm>
        </p:spPr>
        <p:txBody>
          <a:bodyPr/>
          <a:lstStyle/>
          <a:p>
            <a:r>
              <a:rPr lang="ko-KR" altLang="en-US" sz="2800" b="1" dirty="0"/>
              <a:t>외부 조인 </a:t>
            </a:r>
            <a:r>
              <a:rPr lang="en-US" altLang="ko-KR" sz="2800" b="1" dirty="0"/>
              <a:t>(FULL OUTER JOIN) 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215" y="3630725"/>
            <a:ext cx="6090120" cy="1526508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cs typeface="Arial" pitchFamily="34" charset="0"/>
              </a:rPr>
              <a:t>내부 조인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(INNER JOIN)</a:t>
            </a:r>
            <a:r>
              <a:rPr lang="ko-KR" altLang="en-US" sz="1600" dirty="0">
                <a:solidFill>
                  <a:schemeClr val="bg1"/>
                </a:solidFill>
                <a:cs typeface="Arial" pitchFamily="34" charset="0"/>
              </a:rPr>
              <a:t>은 두 테이블에 모두 데이터가 있어야 결과가 나오는 반면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cs typeface="Arial" pitchFamily="34" charset="0"/>
              </a:rPr>
              <a:t>외부 조인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(OUTER JOIN)</a:t>
            </a:r>
            <a:r>
              <a:rPr lang="ko-KR" altLang="en-US" sz="1600" dirty="0">
                <a:solidFill>
                  <a:schemeClr val="bg1"/>
                </a:solidFill>
                <a:cs typeface="Arial" pitchFamily="34" charset="0"/>
              </a:rPr>
              <a:t>은 한쪽에만 데이터가 있어도 결과를 출력합니다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7ECF-F15D-F757-1F7F-DCD8FD138D25}"/>
              </a:ext>
            </a:extLst>
          </p:cNvPr>
          <p:cNvSpPr txBox="1"/>
          <p:nvPr/>
        </p:nvSpPr>
        <p:spPr>
          <a:xfrm>
            <a:off x="6438251" y="2868975"/>
            <a:ext cx="2578638" cy="13234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SELECT </a:t>
            </a:r>
            <a:r>
              <a:rPr lang="en-US" altLang="ko-KR" sz="1600" dirty="0" err="1">
                <a:solidFill>
                  <a:schemeClr val="bg1">
                    <a:lumMod val="75000"/>
                  </a:schemeClr>
                </a:solidFill>
              </a:rPr>
              <a:t>column_name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(s)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FROM table1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FULL OUTER JOIN table2 ON table1.column_name = table2.column_name;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5DA618-1C29-CFD3-8143-66A3B60869AB}"/>
              </a:ext>
            </a:extLst>
          </p:cNvPr>
          <p:cNvGrpSpPr/>
          <p:nvPr/>
        </p:nvGrpSpPr>
        <p:grpSpPr>
          <a:xfrm>
            <a:off x="6438251" y="803267"/>
            <a:ext cx="2598900" cy="2008259"/>
            <a:chOff x="5868144" y="205129"/>
            <a:chExt cx="3022076" cy="223984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DE5D02-3B3F-57F1-930F-DA787B85CD35}"/>
                </a:ext>
              </a:extLst>
            </p:cNvPr>
            <p:cNvSpPr/>
            <p:nvPr/>
          </p:nvSpPr>
          <p:spPr>
            <a:xfrm>
              <a:off x="5868144" y="205129"/>
              <a:ext cx="3022076" cy="22398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8" name="Picture 2" descr="SQL FULL OUTER JOIN 키워드">
              <a:extLst>
                <a:ext uri="{FF2B5EF4-FFF2-40B4-BE49-F238E27FC236}">
                  <a16:creationId xmlns:a16="http://schemas.microsoft.com/office/drawing/2014/main" id="{91604588-FDDA-3970-0488-E7AA2EB4A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073" y="411510"/>
              <a:ext cx="2467071" cy="178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D86C8C-8A79-42E4-74D7-59136BD8E7D4}"/>
              </a:ext>
            </a:extLst>
          </p:cNvPr>
          <p:cNvGrpSpPr/>
          <p:nvPr/>
        </p:nvGrpSpPr>
        <p:grpSpPr>
          <a:xfrm>
            <a:off x="127111" y="805763"/>
            <a:ext cx="6207363" cy="2835140"/>
            <a:chOff x="-8829" y="1226198"/>
            <a:chExt cx="6207363" cy="283514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70DF972-7988-8AC9-9B37-ADCA80C1E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499" t="30430" r="17713" b="48163"/>
            <a:stretch/>
          </p:blipFill>
          <p:spPr>
            <a:xfrm>
              <a:off x="-8829" y="1252585"/>
              <a:ext cx="6198534" cy="11010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BC8500-9E0C-48CE-5803-89F09A84A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499" t="58131" r="17713" b="10552"/>
            <a:stretch/>
          </p:blipFill>
          <p:spPr>
            <a:xfrm>
              <a:off x="0" y="2450539"/>
              <a:ext cx="6198534" cy="161079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EB7432-E016-D72C-C8B4-43AAA2C2C607}"/>
                </a:ext>
              </a:extLst>
            </p:cNvPr>
            <p:cNvSpPr/>
            <p:nvPr/>
          </p:nvSpPr>
          <p:spPr>
            <a:xfrm>
              <a:off x="899592" y="1226198"/>
              <a:ext cx="1368152" cy="10893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62CB1E5-D883-C2C9-408A-924264E32DBD}"/>
                </a:ext>
              </a:extLst>
            </p:cNvPr>
            <p:cNvSpPr/>
            <p:nvPr/>
          </p:nvSpPr>
          <p:spPr>
            <a:xfrm>
              <a:off x="65654" y="2497345"/>
              <a:ext cx="833938" cy="15639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337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D2D07C-F513-BC82-B28E-92D35D0FA3BC}"/>
              </a:ext>
            </a:extLst>
          </p:cNvPr>
          <p:cNvSpPr/>
          <p:nvPr/>
        </p:nvSpPr>
        <p:spPr>
          <a:xfrm>
            <a:off x="6444208" y="1067547"/>
            <a:ext cx="2598900" cy="20082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LEFT OUTER JOIN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998375"/>
            <a:ext cx="5614937" cy="1135567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LEFT OUTER JOIN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=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왼쪽 테이블의 내용은 모두 출력되어야 한다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.”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122" name="Picture 2" descr="Left Join 쿼리">
            <a:extLst>
              <a:ext uri="{FF2B5EF4-FFF2-40B4-BE49-F238E27FC236}">
                <a16:creationId xmlns:a16="http://schemas.microsoft.com/office/drawing/2014/main" id="{8D193B6E-4ECA-AF13-38EF-00DD777EE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45" y="1249162"/>
            <a:ext cx="2234224" cy="16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2854C8-099F-1552-76A9-BCBE897E8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5" t="27787" r="45275" b="26200"/>
          <a:stretch/>
        </p:blipFill>
        <p:spPr>
          <a:xfrm>
            <a:off x="1176458" y="1097045"/>
            <a:ext cx="3714258" cy="3051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1960A1-7C38-F57B-DF4C-2C0B9B87EC7B}"/>
              </a:ext>
            </a:extLst>
          </p:cNvPr>
          <p:cNvSpPr txBox="1"/>
          <p:nvPr/>
        </p:nvSpPr>
        <p:spPr>
          <a:xfrm>
            <a:off x="5131677" y="3186119"/>
            <a:ext cx="3816423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* FROM topic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LEFT JOIN author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ON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topic.author_id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author.aid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;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3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LEFT OUTER JOIN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7ECF-F15D-F757-1F7F-DCD8FD138D25}"/>
              </a:ext>
            </a:extLst>
          </p:cNvPr>
          <p:cNvSpPr txBox="1"/>
          <p:nvPr/>
        </p:nvSpPr>
        <p:spPr>
          <a:xfrm>
            <a:off x="5220072" y="413304"/>
            <a:ext cx="3816423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* FROM topic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LEFT JOIN author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ON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topic.author_id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author.aid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;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A8BA41-C80D-5385-F61A-FE62A127D711}"/>
              </a:ext>
            </a:extLst>
          </p:cNvPr>
          <p:cNvGrpSpPr/>
          <p:nvPr/>
        </p:nvGrpSpPr>
        <p:grpSpPr>
          <a:xfrm>
            <a:off x="1547664" y="1563638"/>
            <a:ext cx="7153619" cy="3474953"/>
            <a:chOff x="179512" y="1584054"/>
            <a:chExt cx="7153619" cy="34749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B2854C8-099F-1552-76A9-BCBE897E8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25" t="27787" r="45275" b="48477"/>
            <a:stretch/>
          </p:blipFill>
          <p:spPr>
            <a:xfrm>
              <a:off x="179512" y="1584054"/>
              <a:ext cx="3714258" cy="157433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400B46C-6E94-6958-E375-5D8977D46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25" t="48600" r="26375" b="29562"/>
            <a:stretch/>
          </p:blipFill>
          <p:spPr>
            <a:xfrm>
              <a:off x="179512" y="3315444"/>
              <a:ext cx="7153619" cy="174356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30202C-78AB-003B-B2BA-417D0BAD6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25" t="51527" r="51537" b="26200"/>
            <a:stretch/>
          </p:blipFill>
          <p:spPr>
            <a:xfrm>
              <a:off x="4161806" y="1584054"/>
              <a:ext cx="3171325" cy="1574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76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RIGHT OUTER JOIN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760" y="3986746"/>
            <a:ext cx="6333044" cy="1135567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RIGHT OUTER JOIN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=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오른쪽 테이블의 내용은 모두 출력되어야 한다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.”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876D70-7DC7-0B76-C4A8-6779EDA14918}"/>
              </a:ext>
            </a:extLst>
          </p:cNvPr>
          <p:cNvGrpSpPr/>
          <p:nvPr/>
        </p:nvGrpSpPr>
        <p:grpSpPr>
          <a:xfrm>
            <a:off x="6284552" y="215829"/>
            <a:ext cx="2598900" cy="2008259"/>
            <a:chOff x="6444208" y="1067547"/>
            <a:chExt cx="2598900" cy="2008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D2D07C-F513-BC82-B28E-92D35D0FA3BC}"/>
                </a:ext>
              </a:extLst>
            </p:cNvPr>
            <p:cNvSpPr/>
            <p:nvPr/>
          </p:nvSpPr>
          <p:spPr>
            <a:xfrm>
              <a:off x="6444208" y="1067547"/>
              <a:ext cx="2598900" cy="20082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Picture 2" descr="Right Join 키워드">
              <a:extLst>
                <a:ext uri="{FF2B5EF4-FFF2-40B4-BE49-F238E27FC236}">
                  <a16:creationId xmlns:a16="http://schemas.microsoft.com/office/drawing/2014/main" id="{9E99E571-DD61-792C-55FF-D2B8BC247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460" y="1307039"/>
              <a:ext cx="2154395" cy="1561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7504A8-0EB4-4A34-704A-96615E58E1C7}"/>
              </a:ext>
            </a:extLst>
          </p:cNvPr>
          <p:cNvSpPr txBox="1"/>
          <p:nvPr/>
        </p:nvSpPr>
        <p:spPr>
          <a:xfrm>
            <a:off x="5076056" y="2324317"/>
            <a:ext cx="3964908" cy="17543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order id, name, address, phone,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order_date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FROM orders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RIGHT JOIN customer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ON orders.customer.id = customer.customer.id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9B54F8-F9A0-949E-AC6C-8198786B9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6" t="24801" r="12988" b="22000"/>
          <a:stretch/>
        </p:blipFill>
        <p:spPr>
          <a:xfrm>
            <a:off x="254571" y="1123749"/>
            <a:ext cx="4799989" cy="26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6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1509" y="441243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RIGHT OUTER JOIN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7ECF-F15D-F757-1F7F-DCD8FD138D25}"/>
              </a:ext>
            </a:extLst>
          </p:cNvPr>
          <p:cNvSpPr txBox="1"/>
          <p:nvPr/>
        </p:nvSpPr>
        <p:spPr>
          <a:xfrm>
            <a:off x="5076056" y="193521"/>
            <a:ext cx="3964908" cy="17543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order id, name, address, phone,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order_date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FROM orders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RIGHT JOIN customer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ON orders.customer.id = customer.customer.id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487776-1014-CBF0-317B-CA4AF9BF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6" t="24801" r="12988" b="22000"/>
          <a:stretch/>
        </p:blipFill>
        <p:spPr>
          <a:xfrm>
            <a:off x="139693" y="1048758"/>
            <a:ext cx="4799989" cy="26434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DE7C22-E05C-4E2D-36D7-660130F10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5" t="34601" r="13775" b="38800"/>
          <a:stretch/>
        </p:blipFill>
        <p:spPr>
          <a:xfrm>
            <a:off x="139693" y="3739054"/>
            <a:ext cx="4896544" cy="13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5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1509" y="441243"/>
            <a:ext cx="7524328" cy="558125"/>
          </a:xfrm>
        </p:spPr>
        <p:txBody>
          <a:bodyPr/>
          <a:lstStyle/>
          <a:p>
            <a:r>
              <a:rPr lang="ko-KR" altLang="en-US" sz="2800" b="1" dirty="0"/>
              <a:t>상호 조인 </a:t>
            </a:r>
            <a:r>
              <a:rPr lang="en-US" altLang="ko-KR" sz="2800" b="1" dirty="0"/>
              <a:t>(CROSS JOIN)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7ECF-F15D-F757-1F7F-DCD8FD138D25}"/>
              </a:ext>
            </a:extLst>
          </p:cNvPr>
          <p:cNvSpPr txBox="1"/>
          <p:nvPr/>
        </p:nvSpPr>
        <p:spPr>
          <a:xfrm>
            <a:off x="5078326" y="1116847"/>
            <a:ext cx="3964908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*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FROM products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CROSS JOIN color;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B9C99-97EA-0477-1A2B-2BBC03FD5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5" t="24801" r="34154" b="21714"/>
          <a:stretch/>
        </p:blipFill>
        <p:spPr>
          <a:xfrm>
            <a:off x="669315" y="1116847"/>
            <a:ext cx="4163057" cy="3775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F248B-47FA-E77D-4BEF-683AC4D007E7}"/>
              </a:ext>
            </a:extLst>
          </p:cNvPr>
          <p:cNvSpPr txBox="1"/>
          <p:nvPr/>
        </p:nvSpPr>
        <p:spPr>
          <a:xfrm>
            <a:off x="4981870" y="2409310"/>
            <a:ext cx="4089442" cy="2346733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한쪽 테이블의 모든 행과 다른 테이블의 모든 행을 </a:t>
            </a:r>
            <a:r>
              <a:rPr lang="ko-KR" altLang="en-US" sz="2000" dirty="0" err="1">
                <a:solidFill>
                  <a:schemeClr val="bg1"/>
                </a:solidFill>
                <a:cs typeface="Arial" pitchFamily="34" charset="0"/>
              </a:rPr>
              <a:t>조인시키는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 기능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전체 행 개수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두 테이블의 각 행의 개수를 곱한 개수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4467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466</Words>
  <Application>Microsoft Office PowerPoint</Application>
  <PresentationFormat>화면 슬라이드 쇼(16:9)</PresentationFormat>
  <Paragraphs>62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정재민(교원-소프트웨어전공)</cp:lastModifiedBy>
  <cp:revision>141</cp:revision>
  <dcterms:created xsi:type="dcterms:W3CDTF">2016-12-05T23:26:54Z</dcterms:created>
  <dcterms:modified xsi:type="dcterms:W3CDTF">2023-11-29T01:44:23Z</dcterms:modified>
</cp:coreProperties>
</file>